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89" r:id="rId3"/>
    <p:sldId id="292" r:id="rId4"/>
    <p:sldId id="257" r:id="rId5"/>
    <p:sldId id="258" r:id="rId6"/>
    <p:sldId id="262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59" r:id="rId15"/>
    <p:sldId id="274" r:id="rId16"/>
    <p:sldId id="286" r:id="rId17"/>
    <p:sldId id="276" r:id="rId18"/>
    <p:sldId id="285" r:id="rId19"/>
    <p:sldId id="269" r:id="rId20"/>
    <p:sldId id="270" r:id="rId21"/>
    <p:sldId id="261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5573-51A9-4E11-9B0C-5C350DDFE8A7}" type="datetimeFigureOut">
              <a:rPr lang="es-ES" smtClean="0"/>
              <a:t>12/12/2016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D216-4C72-4082-BE27-BD3780FFB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8083-581D-47E7-99BD-42D76CC65694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43A4-BE49-43F8-BC96-7F4DA7008C1C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6ABE-14C7-447A-B563-04811C516518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3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E04-5500-4E69-AB64-9DC17862DA56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37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930-D6CD-44B8-B3F0-77BD9C6A7652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25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0329-662E-4A7A-9D6D-A345793245FF}" type="datetime1">
              <a:rPr lang="es-ES" smtClean="0"/>
              <a:t>12/12/2016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BBAE-B3E7-44A8-8C12-1D11FE205EB9}" type="datetime1">
              <a:rPr lang="es-ES" smtClean="0"/>
              <a:t>12/12/2016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86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9FF-30F7-438E-ADA6-59FBD3465172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7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74FD2BE-A824-4A15-9BBE-C6557249AC0D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AA0-015E-43F7-8AD2-217DC380C72E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8349-8C98-4424-8C66-CB2B9AC336E1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8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2D74-8D4D-4073-92EC-892AB580ACFD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256D-6C3F-4D76-9CBA-470AAD1D5A4A}" type="datetime1">
              <a:rPr lang="es-ES" smtClean="0"/>
              <a:t>12/12/2016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89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7586-213C-49AB-8573-908CC44D03E1}" type="datetime1">
              <a:rPr lang="es-ES" smtClean="0"/>
              <a:t>12/12/2016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4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DE4B-AFAB-40E7-92A4-ECA7E0313CD1}" type="datetime1">
              <a:rPr lang="es-ES" smtClean="0"/>
              <a:t>12/12/2016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93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743E-2587-470A-B820-9565D95D9F0A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77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AA4B-9DB8-48C6-970E-7D987991BCBB}" type="datetime1">
              <a:rPr lang="es-ES" smtClean="0"/>
              <a:t>12/12/2016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712E-D522-47CD-B79E-1FCCA8CF8CC6}" type="datetime1">
              <a:rPr lang="es-ES" smtClean="0"/>
              <a:t>12/12/2016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5982-29E9-417D-9AEB-C87FCF96C9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5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3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839725"/>
            <a:ext cx="8144134" cy="137307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Cómo construí a </a:t>
            </a:r>
            <a:r>
              <a:rPr lang="es-ES" dirty="0" err="1">
                <a:solidFill>
                  <a:srgbClr val="FFFF00"/>
                </a:solidFill>
                <a:latin typeface="Robotaur Academy Italic" pitchFamily="2" charset="0"/>
              </a:rPr>
              <a:t>pumatrón</a:t>
            </a:r>
            <a:endParaRPr lang="es-ES" dirty="0">
              <a:solidFill>
                <a:srgbClr val="FFFF00"/>
              </a:solidFill>
              <a:latin typeface="Robotaur Academy Italic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Rubén Espino San José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2" y="1232151"/>
            <a:ext cx="2865120" cy="41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2336" b="3129"/>
          <a:stretch/>
        </p:blipFill>
        <p:spPr>
          <a:xfrm>
            <a:off x="4982429" y="4319301"/>
            <a:ext cx="3044576" cy="24747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DISTANCIA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2" y="2336874"/>
            <a:ext cx="5231032" cy="98805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GP2Y0A21</a:t>
            </a:r>
          </a:p>
          <a:p>
            <a:pPr lvl="1"/>
            <a:r>
              <a:rPr lang="es-ES" dirty="0"/>
              <a:t>Analógico</a:t>
            </a:r>
          </a:p>
          <a:p>
            <a:r>
              <a:rPr lang="es-ES" dirty="0"/>
              <a:t>GP2Y0D340K</a:t>
            </a:r>
          </a:p>
          <a:p>
            <a:pPr lvl="1"/>
            <a:r>
              <a:rPr lang="es-ES" dirty="0"/>
              <a:t>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6" y="3349271"/>
            <a:ext cx="2986028" cy="17115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73" y="3246774"/>
            <a:ext cx="1800664" cy="20115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7015" r="10019" b="7535"/>
          <a:stretch/>
        </p:blipFill>
        <p:spPr>
          <a:xfrm>
            <a:off x="7236680" y="2123446"/>
            <a:ext cx="3273287" cy="27166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6295" r="4323" b="13674"/>
          <a:stretch/>
        </p:blipFill>
        <p:spPr>
          <a:xfrm>
            <a:off x="8689668" y="4389316"/>
            <a:ext cx="3396315" cy="24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81" y="4418195"/>
            <a:ext cx="4051306" cy="23571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ENCODERS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11</a:t>
            </a:fld>
            <a:endParaRPr lang="es-ES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80321" y="2336873"/>
            <a:ext cx="9613861" cy="15592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Ópticos</a:t>
            </a:r>
          </a:p>
          <a:p>
            <a:pPr lvl="1"/>
            <a:r>
              <a:rPr lang="es-ES" dirty="0"/>
              <a:t>Primera versión: Simples</a:t>
            </a:r>
          </a:p>
          <a:p>
            <a:pPr lvl="1"/>
            <a:r>
              <a:rPr lang="es-ES" dirty="0"/>
              <a:t>Segunda versión: En cuadratura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" y="4398845"/>
            <a:ext cx="2998784" cy="23764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 b="9899"/>
          <a:stretch/>
        </p:blipFill>
        <p:spPr>
          <a:xfrm>
            <a:off x="8350597" y="2177944"/>
            <a:ext cx="3684104" cy="2120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2" r="40290" b="65924"/>
          <a:stretch/>
        </p:blipFill>
        <p:spPr>
          <a:xfrm>
            <a:off x="8224530" y="4398845"/>
            <a:ext cx="2867646" cy="23764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t="17846" r="42271" b="54783"/>
          <a:stretch/>
        </p:blipFill>
        <p:spPr>
          <a:xfrm>
            <a:off x="5910599" y="2177944"/>
            <a:ext cx="2439998" cy="21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MICROCONTROLADOR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287123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LPC2138 en todas las versiones</a:t>
            </a:r>
          </a:p>
          <a:p>
            <a:pPr lvl="1"/>
            <a:r>
              <a:rPr lang="es-ES" dirty="0"/>
              <a:t>ARM7</a:t>
            </a:r>
          </a:p>
          <a:p>
            <a:pPr lvl="1"/>
            <a:r>
              <a:rPr lang="es-ES" dirty="0"/>
              <a:t>60 MHz</a:t>
            </a:r>
          </a:p>
          <a:p>
            <a:pPr lvl="1"/>
            <a:r>
              <a:rPr lang="es-ES" dirty="0"/>
              <a:t>Más que suficiente para este tipo de robots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83" y="2535862"/>
            <a:ext cx="5407864" cy="40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COMUNICACIÓN INALÁMBRICA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0321" y="2336873"/>
            <a:ext cx="9613861" cy="38107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útil e imprescindible para testear parámetros en tiempo real con el robot en movimiento </a:t>
            </a:r>
          </a:p>
          <a:p>
            <a:r>
              <a:rPr lang="es-ES" dirty="0"/>
              <a:t>Bluetooth HC-05</a:t>
            </a:r>
          </a:p>
          <a:p>
            <a:pPr lvl="1"/>
            <a:r>
              <a:rPr lang="es-ES" dirty="0"/>
              <a:t>Configurable mediante comandos AT</a:t>
            </a:r>
          </a:p>
          <a:p>
            <a:pPr lvl="1"/>
            <a:r>
              <a:rPr lang="es-ES" dirty="0"/>
              <a:t>Conectado por UART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5" y="3135848"/>
            <a:ext cx="4514850" cy="2752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0" y="4403566"/>
            <a:ext cx="3525129" cy="21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CHASIS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3168201" cy="1824310"/>
          </a:xfrm>
        </p:spPr>
        <p:txBody>
          <a:bodyPr numCol="2">
            <a:normAutofit/>
          </a:bodyPr>
          <a:lstStyle/>
          <a:p>
            <a:r>
              <a:rPr lang="es-ES" dirty="0"/>
              <a:t>Primera versión:</a:t>
            </a:r>
          </a:p>
          <a:p>
            <a:pPr lvl="1"/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Totalmente modular</a:t>
            </a:r>
          </a:p>
          <a:p>
            <a:pPr lvl="1"/>
            <a:r>
              <a:rPr lang="es-ES" dirty="0"/>
              <a:t>Chasis rígido</a:t>
            </a:r>
          </a:p>
          <a:p>
            <a:r>
              <a:rPr lang="es-ES" dirty="0"/>
              <a:t>Segunda versión:</a:t>
            </a:r>
          </a:p>
          <a:p>
            <a:pPr lvl="1"/>
            <a:r>
              <a:rPr lang="es-ES" dirty="0" err="1"/>
              <a:t>Autosoportado</a:t>
            </a:r>
            <a:endParaRPr lang="es-ES" dirty="0"/>
          </a:p>
          <a:p>
            <a:pPr lvl="1"/>
            <a:r>
              <a:rPr lang="es-ES" dirty="0"/>
              <a:t>Placa de sensores intercambiable</a:t>
            </a:r>
          </a:p>
          <a:p>
            <a:pPr lvl="1"/>
            <a:r>
              <a:rPr lang="es-ES" dirty="0"/>
              <a:t>Chasis flexible con suspensión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r="17744"/>
          <a:stretch/>
        </p:blipFill>
        <p:spPr>
          <a:xfrm rot="5400000">
            <a:off x="223981" y="3635565"/>
            <a:ext cx="2998454" cy="3446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7" b="22898"/>
          <a:stretch/>
        </p:blipFill>
        <p:spPr>
          <a:xfrm>
            <a:off x="3446416" y="3859546"/>
            <a:ext cx="3749929" cy="30037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72" y="3859546"/>
            <a:ext cx="3997939" cy="2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CHASIS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Dimensiones y forma del chasis</a:t>
            </a:r>
          </a:p>
          <a:p>
            <a:pPr lvl="1"/>
            <a:r>
              <a:rPr lang="es-ES" dirty="0"/>
              <a:t>Primera versión: a ojo y por intuición, lo más compacto posible</a:t>
            </a:r>
          </a:p>
          <a:p>
            <a:pPr lvl="1"/>
            <a:r>
              <a:rPr lang="es-ES" dirty="0"/>
              <a:t>Segunda versión: relación de distancia entre ruedas y distancia del eje motriz a los sensores con el peso centrado y atrasado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r="3866" b="15331"/>
          <a:stretch/>
        </p:blipFill>
        <p:spPr>
          <a:xfrm>
            <a:off x="0" y="4081715"/>
            <a:ext cx="3948202" cy="27762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2" y="4236731"/>
            <a:ext cx="3114111" cy="26212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13" y="3835343"/>
            <a:ext cx="2577670" cy="30226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83" y="2447778"/>
            <a:ext cx="2543753" cy="44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RELACIÓN MOTRIZ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735888" cy="3599316"/>
          </a:xfrm>
        </p:spPr>
        <p:txBody>
          <a:bodyPr>
            <a:normAutofit/>
          </a:bodyPr>
          <a:lstStyle/>
          <a:p>
            <a:r>
              <a:rPr lang="es-ES" dirty="0"/>
              <a:t>Reductora de motores y diámetro de las ruedas</a:t>
            </a:r>
          </a:p>
          <a:p>
            <a:pPr lvl="1"/>
            <a:r>
              <a:rPr lang="es-ES" dirty="0"/>
              <a:t>Primera versión:</a:t>
            </a:r>
          </a:p>
          <a:p>
            <a:pPr lvl="2"/>
            <a:r>
              <a:rPr lang="es-ES" dirty="0"/>
              <a:t>Rastreador: relación 50:1, diámetro de rueda 45 mm</a:t>
            </a:r>
          </a:p>
          <a:p>
            <a:pPr lvl="1"/>
            <a:r>
              <a:rPr lang="es-ES" dirty="0"/>
              <a:t>Segunda versión:</a:t>
            </a:r>
          </a:p>
          <a:p>
            <a:pPr lvl="2"/>
            <a:r>
              <a:rPr lang="es-ES" dirty="0"/>
              <a:t>Rastreador: relación 30:1, diámetro de rueda 15 mm</a:t>
            </a:r>
          </a:p>
          <a:p>
            <a:pPr lvl="2"/>
            <a:r>
              <a:rPr lang="es-ES" dirty="0"/>
              <a:t>Velocista: relación 10:1, diámetro de rueda 27,5 mm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9" b="33333"/>
          <a:stretch/>
        </p:blipFill>
        <p:spPr>
          <a:xfrm>
            <a:off x="1022475" y="4684227"/>
            <a:ext cx="6331290" cy="1888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2" b="22512"/>
          <a:stretch/>
        </p:blipFill>
        <p:spPr>
          <a:xfrm>
            <a:off x="7695919" y="3254383"/>
            <a:ext cx="4187687" cy="33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SEPARACIÓN DE SENSORES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Separación de sensores de línea</a:t>
            </a:r>
          </a:p>
          <a:p>
            <a:pPr lvl="1"/>
            <a:r>
              <a:rPr lang="es-ES" dirty="0"/>
              <a:t>Depende de la altura de los sensores y la amplitud del haz del led</a:t>
            </a:r>
          </a:p>
          <a:p>
            <a:pPr lvl="1"/>
            <a:r>
              <a:rPr lang="es-ES" dirty="0"/>
              <a:t>Primera versión: 10 mm</a:t>
            </a:r>
          </a:p>
          <a:p>
            <a:pPr lvl="1"/>
            <a:r>
              <a:rPr lang="es-ES" dirty="0"/>
              <a:t>Segunda versión: 7 mm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12502"/>
          <a:stretch/>
        </p:blipFill>
        <p:spPr>
          <a:xfrm>
            <a:off x="4535879" y="3492700"/>
            <a:ext cx="7493501" cy="30944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43" y="4010629"/>
            <a:ext cx="3435314" cy="25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MECÁNICA: ADHERENCIA DE LAS RUEDAS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Adherencia de las ruedas</a:t>
            </a:r>
          </a:p>
          <a:p>
            <a:pPr lvl="1"/>
            <a:r>
              <a:rPr lang="es-ES" dirty="0"/>
              <a:t>Primera versión:</a:t>
            </a:r>
          </a:p>
          <a:p>
            <a:pPr lvl="2"/>
            <a:r>
              <a:rPr lang="es-ES" dirty="0"/>
              <a:t>Experimentar con materiales</a:t>
            </a:r>
          </a:p>
          <a:p>
            <a:pPr lvl="2"/>
            <a:r>
              <a:rPr lang="es-ES" dirty="0"/>
              <a:t>Ruedas blandas forradas de globos</a:t>
            </a:r>
          </a:p>
          <a:p>
            <a:pPr lvl="1"/>
            <a:r>
              <a:rPr lang="es-ES" dirty="0"/>
              <a:t>Segunda versión:</a:t>
            </a:r>
          </a:p>
          <a:p>
            <a:pPr lvl="2"/>
            <a:r>
              <a:rPr lang="es-ES" dirty="0"/>
              <a:t>Ruedas de goma para el rastreador</a:t>
            </a:r>
          </a:p>
          <a:p>
            <a:pPr lvl="2"/>
            <a:r>
              <a:rPr lang="es-ES" dirty="0"/>
              <a:t>Ruedas de espuma para el velocista</a:t>
            </a:r>
          </a:p>
          <a:p>
            <a:pPr lvl="2"/>
            <a:r>
              <a:rPr lang="es-ES" dirty="0"/>
              <a:t>Medida de adherencia para optimizar dimensiones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2785485"/>
            <a:ext cx="4200939" cy="31507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1" t="31511" r="6824" b="35497"/>
          <a:stretch/>
        </p:blipFill>
        <p:spPr>
          <a:xfrm>
            <a:off x="402027" y="5018476"/>
            <a:ext cx="1641102" cy="18354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0" t="27074" r="5373" b="37178"/>
          <a:stretch/>
        </p:blipFill>
        <p:spPr>
          <a:xfrm>
            <a:off x="2043129" y="5018476"/>
            <a:ext cx="1805661" cy="183542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3" t="30359" b="32947"/>
          <a:stretch/>
        </p:blipFill>
        <p:spPr>
          <a:xfrm>
            <a:off x="3848790" y="5018476"/>
            <a:ext cx="2045245" cy="18354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r="53436" b="77231"/>
          <a:stretch/>
        </p:blipFill>
        <p:spPr>
          <a:xfrm>
            <a:off x="5894035" y="5018476"/>
            <a:ext cx="2029537" cy="18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SOFTWARE: ALGORITMOS PARA SEGUIMIENTO DE LÍNEAS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Primera versión: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, </a:t>
            </a:r>
            <a:r>
              <a:rPr lang="es-ES" dirty="0" err="1"/>
              <a:t>else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…</a:t>
            </a:r>
          </a:p>
          <a:p>
            <a:pPr lvl="1"/>
            <a:r>
              <a:rPr lang="es-ES" dirty="0"/>
              <a:t>Lo más sencillo</a:t>
            </a:r>
          </a:p>
          <a:p>
            <a:pPr lvl="1"/>
            <a:r>
              <a:rPr lang="es-ES" dirty="0"/>
              <a:t>Tedioso de programar y calibrar</a:t>
            </a:r>
          </a:p>
          <a:p>
            <a:pPr lvl="1"/>
            <a:r>
              <a:rPr lang="es-ES" dirty="0"/>
              <a:t>Es difícil conseguir buenos resultados</a:t>
            </a:r>
          </a:p>
          <a:p>
            <a:r>
              <a:rPr lang="es-ES" dirty="0"/>
              <a:t>Segunda versión: algoritmo PID</a:t>
            </a:r>
          </a:p>
          <a:p>
            <a:pPr lvl="1"/>
            <a:r>
              <a:rPr lang="es-ES" dirty="0"/>
              <a:t>Fácil de calibrar</a:t>
            </a:r>
          </a:p>
          <a:p>
            <a:pPr lvl="1"/>
            <a:r>
              <a:rPr lang="es-ES" dirty="0"/>
              <a:t>Se consiguen muy buenos resultados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19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77" y="2770793"/>
            <a:ext cx="4155223" cy="32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9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¿QUÉ ES UN ROBOT?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024201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Dispositivo autónomo</a:t>
            </a:r>
          </a:p>
          <a:p>
            <a:pPr lvl="1"/>
            <a:r>
              <a:rPr lang="es-ES" dirty="0"/>
              <a:t>Interactúa con el entorno</a:t>
            </a:r>
          </a:p>
          <a:p>
            <a:pPr lvl="1"/>
            <a:r>
              <a:rPr lang="es-ES" dirty="0"/>
              <a:t>Tiene cierta inteligencia</a:t>
            </a:r>
          </a:p>
          <a:p>
            <a:pPr lvl="1"/>
            <a:r>
              <a:rPr lang="es-ES" dirty="0"/>
              <a:t>Capacidad de decisión ante diferentes situaciones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96" y="2811155"/>
            <a:ext cx="2629751" cy="3945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369" y="2811155"/>
            <a:ext cx="2939952" cy="3916017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899496" y="2328111"/>
            <a:ext cx="6984110" cy="432832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Esto es un robot</a:t>
            </a:r>
          </a:p>
          <a:p>
            <a:r>
              <a:rPr lang="es-ES" dirty="0"/>
              <a:t>Esto no es un robot</a:t>
            </a:r>
          </a:p>
        </p:txBody>
      </p:sp>
    </p:spTree>
    <p:extLst>
      <p:ext uri="{BB962C8B-B14F-4D97-AF65-F5344CB8AC3E}">
        <p14:creationId xmlns:p14="http://schemas.microsoft.com/office/powerpoint/2010/main" val="342176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SOFTWARE: ¿QUÉ ES UN PID?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832583" cy="3599316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Proporcional</a:t>
            </a:r>
          </a:p>
          <a:p>
            <a:pPr lvl="1"/>
            <a:r>
              <a:rPr lang="es-ES" dirty="0"/>
              <a:t>Detecta el error de posición</a:t>
            </a:r>
          </a:p>
          <a:p>
            <a:r>
              <a:rPr lang="es-ES" dirty="0"/>
              <a:t>Integral</a:t>
            </a:r>
          </a:p>
          <a:p>
            <a:pPr lvl="1"/>
            <a:r>
              <a:rPr lang="es-ES" dirty="0"/>
              <a:t>Detecta el error acumulado</a:t>
            </a:r>
          </a:p>
          <a:p>
            <a:r>
              <a:rPr lang="es-ES" dirty="0"/>
              <a:t>Derivativo</a:t>
            </a:r>
          </a:p>
          <a:p>
            <a:pPr lvl="1"/>
            <a:r>
              <a:rPr lang="es-ES" dirty="0"/>
              <a:t>Detecta la variación del error de posición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88" y="2868124"/>
            <a:ext cx="5133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8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865175" cy="3599316"/>
          </a:xfrm>
        </p:spPr>
        <p:txBody>
          <a:bodyPr>
            <a:normAutofit/>
          </a:bodyPr>
          <a:lstStyle/>
          <a:p>
            <a:r>
              <a:rPr lang="es-ES" dirty="0"/>
              <a:t>GitHub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</a:t>
            </a:r>
            <a:r>
              <a:rPr lang="es-ES" dirty="0" err="1"/>
              <a:t>Resaj</a:t>
            </a:r>
            <a:endParaRPr lang="es-ES" dirty="0"/>
          </a:p>
          <a:p>
            <a:pPr lvl="1"/>
            <a:r>
              <a:rPr lang="es-ES" dirty="0"/>
              <a:t>Javier Isabel: </a:t>
            </a:r>
            <a:r>
              <a:rPr lang="es-ES" dirty="0" err="1"/>
              <a:t>JavierIH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25" y="2535655"/>
            <a:ext cx="2468435" cy="3536491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7617835" y="2336873"/>
            <a:ext cx="44548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r>
              <a:rPr lang="es-ES" dirty="0"/>
              <a:t>Facebook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pumaprideteam</a:t>
            </a:r>
            <a:endParaRPr lang="es-ES" dirty="0"/>
          </a:p>
          <a:p>
            <a:r>
              <a:rPr lang="es-ES" dirty="0"/>
              <a:t>Twitter</a:t>
            </a:r>
          </a:p>
          <a:p>
            <a:pPr lvl="1"/>
            <a:r>
              <a:rPr lang="es-ES" dirty="0"/>
              <a:t>Javier </a:t>
            </a:r>
            <a:r>
              <a:rPr lang="es-ES" dirty="0" err="1"/>
              <a:t>Baliñas</a:t>
            </a:r>
            <a:r>
              <a:rPr lang="es-ES" dirty="0"/>
              <a:t>: @</a:t>
            </a:r>
            <a:r>
              <a:rPr lang="es-ES" dirty="0" err="1"/>
              <a:t>supernudo</a:t>
            </a:r>
            <a:endParaRPr lang="es-ES" dirty="0"/>
          </a:p>
          <a:p>
            <a:pPr lvl="1"/>
            <a:r>
              <a:rPr lang="es-ES" dirty="0"/>
              <a:t>Rubén Espino: @</a:t>
            </a:r>
            <a:r>
              <a:rPr lang="es-ES" dirty="0" err="1"/>
              <a:t>RugidoDePuma</a:t>
            </a:r>
            <a:endParaRPr lang="es-ES" dirty="0"/>
          </a:p>
          <a:p>
            <a:pPr lvl="1"/>
            <a:r>
              <a:rPr lang="es-ES" dirty="0"/>
              <a:t>Javier Isabel: @</a:t>
            </a:r>
            <a:r>
              <a:rPr lang="es-ES" dirty="0" err="1"/>
              <a:t>JavierIH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9" y="3888376"/>
            <a:ext cx="3765132" cy="28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22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093845" y="1258957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FF00"/>
                </a:solidFill>
              </a:rPr>
              <a:t>GRACIAS POR VUESTRA ATENCIÓN </a:t>
            </a:r>
            <a:r>
              <a:rPr lang="es-ES" sz="36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3600" dirty="0">
              <a:solidFill>
                <a:srgbClr val="FFFF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r="14782"/>
          <a:stretch/>
        </p:blipFill>
        <p:spPr>
          <a:xfrm>
            <a:off x="4374563" y="2377251"/>
            <a:ext cx="3707920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4313" y="753228"/>
            <a:ext cx="9909869" cy="1080938"/>
          </a:xfrm>
        </p:spPr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FUNCIONAMIENTO DE UN ROBOT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4170"/>
          </a:xfrm>
        </p:spPr>
        <p:txBody>
          <a:bodyPr numCol="1">
            <a:normAutofit/>
          </a:bodyPr>
          <a:lstStyle/>
          <a:p>
            <a:r>
              <a:rPr lang="es-ES" dirty="0"/>
              <a:t>Funcionamiento similar al de un ser humano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3</a:t>
            </a:fld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879107" y="4002153"/>
            <a:ext cx="2796209" cy="14577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619237" y="4002155"/>
            <a:ext cx="2796209" cy="14577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8359367" y="4002152"/>
            <a:ext cx="2796209" cy="14577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0" idx="6"/>
            <a:endCxn id="11" idx="2"/>
          </p:cNvCxnSpPr>
          <p:nvPr/>
        </p:nvCxnSpPr>
        <p:spPr>
          <a:xfrm>
            <a:off x="3675316" y="4731024"/>
            <a:ext cx="943921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1" idx="6"/>
            <a:endCxn id="12" idx="2"/>
          </p:cNvCxnSpPr>
          <p:nvPr/>
        </p:nvCxnSpPr>
        <p:spPr>
          <a:xfrm flipV="1">
            <a:off x="7415446" y="4731023"/>
            <a:ext cx="943921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4944139" y="4269357"/>
            <a:ext cx="2146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Procesado de la información y toma de decisión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8824696" y="4546356"/>
            <a:ext cx="185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Actuación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346420" y="4409897"/>
            <a:ext cx="185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Lectura del entorno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448830" y="4110339"/>
            <a:ext cx="14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Transmisión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209463" y="4110338"/>
            <a:ext cx="14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Transmisión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78756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Robot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73475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Sensores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333771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Cables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9063476" y="5639434"/>
            <a:ext cx="137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Actuadores (motores)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593641" y="577793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Cables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081718" y="5639433"/>
            <a:ext cx="194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Microcontrolador o Procesador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78756" y="324047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Persona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1673475" y="3240473"/>
            <a:ext cx="1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Sentidos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9063476" y="3240473"/>
            <a:ext cx="13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Cuerpo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3477571" y="3107116"/>
            <a:ext cx="133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Nervios sensitivos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5081718" y="3240473"/>
            <a:ext cx="194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Cerebro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7217701" y="3105958"/>
            <a:ext cx="133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Nervios motores</a:t>
            </a:r>
          </a:p>
        </p:txBody>
      </p:sp>
    </p:spTree>
    <p:extLst>
      <p:ext uri="{BB962C8B-B14F-4D97-AF65-F5344CB8AC3E}">
        <p14:creationId xmlns:p14="http://schemas.microsoft.com/office/powerpoint/2010/main" val="104416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¿POR QUÉ SURGIÓ PUMATRÓN?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Me picaba el gusanillo por la robótica</a:t>
            </a:r>
          </a:p>
          <a:p>
            <a:r>
              <a:rPr lang="es-ES" dirty="0"/>
              <a:t>Complementar mis estudios con algo realmente interesante</a:t>
            </a:r>
          </a:p>
          <a:p>
            <a:r>
              <a:rPr lang="es-ES" dirty="0"/>
              <a:t>Cambié atletismo por robótica (que otros compitan por mi)</a:t>
            </a:r>
          </a:p>
          <a:p>
            <a:r>
              <a:rPr lang="es-ES" dirty="0"/>
              <a:t>Necesidad de saciar el SAV</a:t>
            </a:r>
          </a:p>
          <a:p>
            <a:r>
              <a:rPr lang="es-ES" dirty="0"/>
              <a:t>Y me daban 6 créditos de libre elección por competir en </a:t>
            </a:r>
            <a:r>
              <a:rPr lang="es-ES" dirty="0" err="1"/>
              <a:t>Alcabot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6" b="33398"/>
          <a:stretch/>
        </p:blipFill>
        <p:spPr>
          <a:xfrm>
            <a:off x="2379616" y="4651513"/>
            <a:ext cx="6798365" cy="20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24" y="2878248"/>
            <a:ext cx="5400976" cy="35821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¿EN QUÉ PRUEBAS COMPITE PUMATRÓN?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446084"/>
          </a:xfrm>
        </p:spPr>
        <p:txBody>
          <a:bodyPr numCol="3">
            <a:normAutofit/>
          </a:bodyPr>
          <a:lstStyle/>
          <a:p>
            <a:r>
              <a:rPr lang="es-ES" dirty="0"/>
              <a:t>Rastreadores</a:t>
            </a:r>
          </a:p>
          <a:p>
            <a:r>
              <a:rPr lang="es-ES" dirty="0"/>
              <a:t>Velocistas</a:t>
            </a:r>
          </a:p>
          <a:p>
            <a:r>
              <a:rPr lang="es-ES" dirty="0"/>
              <a:t>Carreras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33" y="3731748"/>
            <a:ext cx="4616264" cy="30775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t="20676" r="22899" b="16670"/>
          <a:stretch/>
        </p:blipFill>
        <p:spPr>
          <a:xfrm>
            <a:off x="0" y="2782957"/>
            <a:ext cx="3622305" cy="28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ACTUADORES: MOTORES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4944071"/>
            <a:ext cx="2244218" cy="1795375"/>
          </a:xfrm>
        </p:spPr>
      </p:pic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6</a:t>
            </a:fld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697879" y="2240194"/>
            <a:ext cx="441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Tracción diferencial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Cada motor es independiente y mueve una rueda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Micromotores</a:t>
            </a:r>
            <a:r>
              <a:rPr lang="es-ES" dirty="0"/>
              <a:t> de </a:t>
            </a:r>
            <a:r>
              <a:rPr lang="es-ES" dirty="0" err="1"/>
              <a:t>Pololu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Motores de corriente continua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Alta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Buena relación velocidad*fuerza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Pesan poco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Reducido tamaño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5" r="21546"/>
          <a:stretch/>
        </p:blipFill>
        <p:spPr>
          <a:xfrm rot="5400000">
            <a:off x="5239926" y="3582605"/>
            <a:ext cx="2981766" cy="35690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2829"/>
          <a:stretch/>
        </p:blipFill>
        <p:spPr>
          <a:xfrm>
            <a:off x="8433893" y="2095492"/>
            <a:ext cx="3618459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ACTUADORES: DRIVERS DE MOTORES (puente en H)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35" y="4359705"/>
            <a:ext cx="2341855" cy="19935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0320" y="2208308"/>
            <a:ext cx="419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primera versión: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L293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Dos puentes en 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Transistores bipolares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Disipa parte de la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Frecuencia de PWM de 1KHz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12" y="4036585"/>
            <a:ext cx="5321063" cy="263974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248368" y="2208308"/>
            <a:ext cx="4803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segunda versión: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TB6612FNG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Dos puentes en 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Transistores MOSFET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Apenas disipa potencia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Frecuencia de PWM entre 10 y 20KHz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" y="4627795"/>
            <a:ext cx="2381250" cy="14573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7062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ALIMENTACIÓN: BATERÍAS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7296061" cy="35993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_tradnl" altLang="es-ES" sz="1800" kern="0" dirty="0"/>
              <a:t>Baterías </a:t>
            </a:r>
            <a:r>
              <a:rPr lang="es-ES_tradnl" altLang="es-ES" sz="1800" kern="0" dirty="0" err="1"/>
              <a:t>Lipo</a:t>
            </a:r>
            <a:endParaRPr lang="es-ES_tradnl" altLang="es-ES" sz="1800" kern="0" dirty="0"/>
          </a:p>
          <a:p>
            <a:pPr lvl="1">
              <a:defRPr/>
            </a:pPr>
            <a:r>
              <a:rPr lang="es-ES_tradnl" altLang="es-ES" sz="1800" kern="0" dirty="0"/>
              <a:t>Alta capacidad de descarga</a:t>
            </a:r>
          </a:p>
          <a:p>
            <a:pPr lvl="1">
              <a:defRPr/>
            </a:pPr>
            <a:r>
              <a:rPr lang="es-ES_tradnl" altLang="es-ES" sz="1800" kern="0" dirty="0"/>
              <a:t>Son peligrosas. No cortocircuitar ni golpear</a:t>
            </a:r>
          </a:p>
          <a:p>
            <a:pPr lvl="1">
              <a:defRPr/>
            </a:pPr>
            <a:r>
              <a:rPr lang="es-ES_tradnl" altLang="es-ES" sz="1800" kern="0" dirty="0"/>
              <a:t>Carga balanceada de las celdas</a:t>
            </a:r>
          </a:p>
          <a:p>
            <a:pPr>
              <a:defRPr/>
            </a:pPr>
            <a:r>
              <a:rPr lang="es-ES_tradnl" altLang="es-ES" sz="1800" kern="0" dirty="0"/>
              <a:t>Primera versión: </a:t>
            </a:r>
            <a:r>
              <a:rPr lang="es-ES_tradnl" altLang="es-ES" sz="1800" kern="0" dirty="0" err="1"/>
              <a:t>Lipo</a:t>
            </a:r>
            <a:r>
              <a:rPr lang="es-ES_tradnl" altLang="es-ES" sz="1800" kern="0" dirty="0"/>
              <a:t> 2S, 900 </a:t>
            </a:r>
            <a:r>
              <a:rPr lang="es-ES_tradnl" altLang="es-ES" sz="1800" kern="0" dirty="0" err="1"/>
              <a:t>mAh</a:t>
            </a:r>
            <a:endParaRPr lang="es-ES_tradnl" altLang="es-ES" sz="1800" kern="0" dirty="0"/>
          </a:p>
          <a:p>
            <a:pPr>
              <a:defRPr/>
            </a:pPr>
            <a:r>
              <a:rPr lang="es-ES_tradnl" altLang="es-ES" sz="1800" kern="0" dirty="0"/>
              <a:t>Segunda versión: </a:t>
            </a:r>
            <a:r>
              <a:rPr lang="es-ES_tradnl" altLang="es-ES" sz="1800" kern="0" dirty="0" err="1"/>
              <a:t>Lipo</a:t>
            </a:r>
            <a:r>
              <a:rPr lang="es-ES_tradnl" altLang="es-ES" sz="1800" kern="0" dirty="0"/>
              <a:t> 2S, 240 </a:t>
            </a:r>
            <a:r>
              <a:rPr lang="es-ES_tradnl" altLang="es-ES" sz="1800" kern="0" dirty="0" err="1"/>
              <a:t>mAh</a:t>
            </a:r>
            <a:endParaRPr lang="es-ES_tradnl" altLang="es-ES" sz="1800" kern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33" y="4459534"/>
            <a:ext cx="3295118" cy="225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77" y="3896138"/>
            <a:ext cx="3754783" cy="28160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4197"/>
          <a:stretch/>
        </p:blipFill>
        <p:spPr>
          <a:xfrm>
            <a:off x="8222542" y="2193832"/>
            <a:ext cx="3733930" cy="32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FF00"/>
                </a:solidFill>
                <a:latin typeface="Robotaur Academy Italic" pitchFamily="2" charset="0"/>
              </a:rPr>
              <a:t>SENSORES DE LÍNEA/SUELO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2"/>
            <a:ext cx="9152792" cy="1163781"/>
          </a:xfrm>
        </p:spPr>
        <p:txBody>
          <a:bodyPr numCol="2">
            <a:normAutofit/>
          </a:bodyPr>
          <a:lstStyle/>
          <a:p>
            <a:r>
              <a:rPr lang="es-ES" dirty="0"/>
              <a:t>Primera versión: CNY70</a:t>
            </a:r>
          </a:p>
          <a:p>
            <a:pPr lvl="1"/>
            <a:r>
              <a:rPr lang="es-ES" dirty="0"/>
              <a:t>12 sensores</a:t>
            </a:r>
          </a:p>
          <a:p>
            <a:r>
              <a:rPr lang="es-ES" dirty="0"/>
              <a:t>Segunda versión: QRE1113</a:t>
            </a:r>
          </a:p>
          <a:p>
            <a:pPr lvl="1"/>
            <a:r>
              <a:rPr lang="es-ES" dirty="0"/>
              <a:t>16 sensores para rastreador</a:t>
            </a:r>
          </a:p>
          <a:p>
            <a:pPr lvl="1"/>
            <a:r>
              <a:rPr lang="es-ES" dirty="0"/>
              <a:t>6 sensores para velocista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5982-29E9-417D-9AEB-C87FCF96C96D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51" y="3271339"/>
            <a:ext cx="2525155" cy="1568908"/>
          </a:xfrm>
          <a:prstGeom prst="rect">
            <a:avLst/>
          </a:prstGeom>
          <a:solidFill>
            <a:schemeClr val="tx1">
              <a:tint val="75000"/>
            </a:schemeClr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7025" r="21337" b="6765"/>
          <a:stretch/>
        </p:blipFill>
        <p:spPr>
          <a:xfrm>
            <a:off x="6407841" y="3500653"/>
            <a:ext cx="1909143" cy="17250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89" y="3193113"/>
            <a:ext cx="3454400" cy="2590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6" y="4573784"/>
            <a:ext cx="2346029" cy="20663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1" b="31401"/>
          <a:stretch/>
        </p:blipFill>
        <p:spPr>
          <a:xfrm>
            <a:off x="5030029" y="5287919"/>
            <a:ext cx="4664765" cy="15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50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988</TotalTime>
  <Words>665</Words>
  <Application>Microsoft Office PowerPoint</Application>
  <PresentationFormat>Panorámica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Robotaur Academy Italic</vt:lpstr>
      <vt:lpstr>Trebuchet MS</vt:lpstr>
      <vt:lpstr>Wingdings</vt:lpstr>
      <vt:lpstr>Berlín</vt:lpstr>
      <vt:lpstr>Cómo construí a pumatrón</vt:lpstr>
      <vt:lpstr>¿QUÉ ES UN ROBOT?</vt:lpstr>
      <vt:lpstr>FUNCIONAMIENTO DE UN ROBOT</vt:lpstr>
      <vt:lpstr>¿POR QUÉ SURGIÓ PUMATRÓN?</vt:lpstr>
      <vt:lpstr>¿EN QUÉ PRUEBAS COMPITE PUMATRÓN?</vt:lpstr>
      <vt:lpstr>ACTUADORES: MOTORES</vt:lpstr>
      <vt:lpstr>ACTUADORES: DRIVERS DE MOTORES (puente en H)</vt:lpstr>
      <vt:lpstr>ALIMENTACIÓN: BATERÍAS</vt:lpstr>
      <vt:lpstr>SENSORES DE LÍNEA/SUELO</vt:lpstr>
      <vt:lpstr>SENSORES DE DISTANCIA</vt:lpstr>
      <vt:lpstr>ENCODERS</vt:lpstr>
      <vt:lpstr>MICROCONTROLADOR</vt:lpstr>
      <vt:lpstr>COMUNICACIÓN INALÁMBRICA</vt:lpstr>
      <vt:lpstr>MECÁNICA: CHASIS</vt:lpstr>
      <vt:lpstr>MECÁNICA: CHASIS</vt:lpstr>
      <vt:lpstr>MECÁNICA: RELACIÓN MOTRIZ</vt:lpstr>
      <vt:lpstr>MECÁNICA: SEPARACIÓN DE SENSORES</vt:lpstr>
      <vt:lpstr>MECÁNICA: ADHERENCIA DE LAS RUEDAS</vt:lpstr>
      <vt:lpstr>SOFTWARE: ALGORITMOS PARA SEGUIMIENTO DE LÍNEAS</vt:lpstr>
      <vt:lpstr>SOFTWARE: ¿QUÉ ES UN PID?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de competición</dc:title>
  <dc:creator>ruben_espino@hotmail.com</dc:creator>
  <cp:lastModifiedBy>ruben_espino@hotmail.com</cp:lastModifiedBy>
  <cp:revision>84</cp:revision>
  <dcterms:created xsi:type="dcterms:W3CDTF">2016-11-04T09:25:46Z</dcterms:created>
  <dcterms:modified xsi:type="dcterms:W3CDTF">2016-12-12T15:54:00Z</dcterms:modified>
</cp:coreProperties>
</file>